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9601200" cy="12801600" type="A3"/>
  <p:notesSz cx="9926638" cy="14355763"/>
  <p:defaultTextStyle>
    <a:defPPr>
      <a:defRPr lang="en-US"/>
    </a:defPPr>
    <a:lvl1pPr marL="0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883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766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649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532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415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298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182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064" algn="l" defTabSz="122176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55" d="100"/>
          <a:sy n="55" d="100"/>
        </p:scale>
        <p:origin x="-1506" y="-96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E71259B2-C753-4F24-ACA5-54A300E11B15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2" y="6818588"/>
            <a:ext cx="7942238" cy="6460437"/>
          </a:xfrm>
          <a:prstGeom prst="rect">
            <a:avLst/>
          </a:prstGeom>
        </p:spPr>
        <p:txBody>
          <a:bodyPr vert="horz" lIns="132752" tIns="66377" rIns="132752" bIns="663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4878"/>
            <a:ext cx="4302625" cy="718591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13634878"/>
            <a:ext cx="4302625" cy="718591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D1C2BAD4-68E7-4953-9BA3-9BB5B2B8B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55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610883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221766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832649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443532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3054415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665298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276182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887064" algn="l" defTabSz="122176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4942840"/>
            <a:ext cx="3750469" cy="7858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499" y="-1726"/>
            <a:ext cx="9603699" cy="1280332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57968" y="3230086"/>
            <a:ext cx="5931054" cy="2248038"/>
          </a:xfrm>
        </p:spPr>
        <p:txBody>
          <a:bodyPr bIns="12802"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72891" y="4612394"/>
            <a:ext cx="6836688" cy="614617"/>
          </a:xfrm>
        </p:spPr>
        <p:txBody>
          <a:bodyPr tIns="12802">
            <a:normAutofit/>
          </a:bodyPr>
          <a:lstStyle>
            <a:lvl1pPr marL="0" indent="0" algn="l">
              <a:buNone/>
              <a:defRPr kumimoji="0" lang="en-US" sz="2000" b="0" i="0" u="none" strike="noStrike" kern="1200" cap="all" spc="5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87329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87329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499" y="-1726"/>
            <a:ext cx="9603699" cy="1280332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4942840"/>
            <a:ext cx="3750469" cy="785876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60369" y="3223243"/>
            <a:ext cx="5933542" cy="2254017"/>
          </a:xfrm>
        </p:spPr>
        <p:txBody>
          <a:bodyPr bIns="12802" anchor="b"/>
          <a:lstStyle>
            <a:lvl1pPr algn="l">
              <a:defRPr kumimoji="0" lang="en-US" sz="45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76960" y="4607501"/>
            <a:ext cx="6836054" cy="614477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2000" b="0" i="0" u="none" strike="noStrike" kern="1200" cap="all" spc="5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4108" y="2048256"/>
            <a:ext cx="3360420" cy="692993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017" y="2048256"/>
            <a:ext cx="3360420" cy="692993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108" y="2048256"/>
            <a:ext cx="3360420" cy="1024128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b="0" kern="1200" cap="all" spc="56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marL="0" lvl="0" indent="0" algn="l" defTabSz="128016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0108" y="3176783"/>
            <a:ext cx="3360420" cy="5803392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017" y="2048256"/>
            <a:ext cx="3360420" cy="1024128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b="0" kern="1200" cap="all" spc="56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marL="0" lvl="0" indent="0" algn="l" defTabSz="128016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017" y="3176783"/>
            <a:ext cx="3360420" cy="5803392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4942840"/>
            <a:ext cx="3750469" cy="7858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2345292" y="2345295"/>
            <a:ext cx="12801600" cy="8111017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marL="0" algn="ctr" defTabSz="1280160" rtl="0" eaLnBrk="1" latinLnBrk="0" hangingPunct="1"/>
            <a:endParaRPr lang="en-US" sz="25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24177" y="2942060"/>
            <a:ext cx="5472684" cy="2033597"/>
          </a:xfrm>
        </p:spPr>
        <p:txBody>
          <a:bodyPr bIns="0" anchor="b"/>
          <a:lstStyle>
            <a:lvl1pPr algn="l">
              <a:defRPr kumimoji="0" lang="en-US" sz="39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030" y="4888637"/>
            <a:ext cx="3998168" cy="620608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362852" y="4206319"/>
            <a:ext cx="6084498" cy="1163519"/>
          </a:xfrm>
        </p:spPr>
        <p:txBody>
          <a:bodyPr>
            <a:normAutofit/>
          </a:bodyPr>
          <a:lstStyle>
            <a:lvl1pPr marL="0" indent="0">
              <a:buNone/>
              <a:defRPr lang="en-US" sz="20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130267" y="0"/>
            <a:ext cx="7470934" cy="128016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256032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4942840"/>
            <a:ext cx="3750469" cy="7858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9423400"/>
            <a:ext cx="3750469" cy="33782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04757" y="3206002"/>
            <a:ext cx="5760720" cy="1619229"/>
          </a:xfrm>
        </p:spPr>
        <p:txBody>
          <a:bodyPr anchor="b"/>
          <a:lstStyle>
            <a:lvl1pPr algn="l">
              <a:defRPr sz="39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00654" y="4070321"/>
            <a:ext cx="6401372" cy="138257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501" y="9427848"/>
            <a:ext cx="3752970" cy="337375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499" y="9429080"/>
            <a:ext cx="9603699" cy="337252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4108" y="682752"/>
            <a:ext cx="7896987" cy="1024128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108" y="2054506"/>
            <a:ext cx="7896987" cy="6682385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11226" y="10958169"/>
            <a:ext cx="2285086" cy="375514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rgbClr val="FFFFFF"/>
                </a:solidFill>
              </a:defRPr>
            </a:lvl1pPr>
          </a:lstStyle>
          <a:p>
            <a:fld id="{BDC91E08-53F6-4B30-8521-A8FFEF1ADBB8}" type="datetimeFigureOut">
              <a:rPr lang="en-GB" smtClean="0"/>
              <a:t>17/04/2015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3390" y="11732228"/>
            <a:ext cx="4960620" cy="512064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400" cap="all" spc="28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21090" y="11518868"/>
            <a:ext cx="528066" cy="938784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12802" tIns="12802" rIns="12802" bIns="12802" rtlCol="0" anchor="ctr">
            <a:normAutofit/>
          </a:bodyPr>
          <a:lstStyle>
            <a:lvl1pPr algn="ctr">
              <a:defRPr sz="2300">
                <a:solidFill>
                  <a:srgbClr val="FFFFFF"/>
                </a:solidFill>
              </a:defRPr>
            </a:lvl1pPr>
          </a:lstStyle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spcBef>
          <a:spcPct val="0"/>
        </a:spcBef>
        <a:buNone/>
        <a:defRPr sz="3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ts val="1120"/>
        </a:spcBef>
        <a:buFont typeface="Arial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43230" indent="-243230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563270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83310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3350" indent="-243230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6192" indent="-243230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94637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214677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509114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lboro.ac.uk/interna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oughborough University Logo">
            <a:hlinkClick r:id="rId2" tooltip="Loughborough University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50" y="224475"/>
            <a:ext cx="2438772" cy="55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data:image/jpeg;base64,/9j/4AAQSkZJRgABAQAAAQABAAD/2wCEAAkGBxQSEhUUExQWFBUVFxQVFxgXFxcXFBgUFRQXFxQUFBUYHCggGBwlHBQVITEhJSkrLi4uFx8zODMsNygtLisBCgoKDg0OGxAQGCwkHyQsLCwsLCwsLCwsLCwsLCwsLCwsLCwsLCwsLCwsLCwsLCwsLiwsLCwsLCwsLCwsLCwsLP/AABEIAJ8BPgMBIgACEQEDEQH/xAAcAAABBQEBAQAAAAAAAAAAAAAFAAECBAYDBwj/xABAEAABAwIDBQUFBwIGAQUAAAABAAIRAwQSITEFBkFRYRMicYGRFDJSocEHI0JisdHwcuEWM0OCkvGyFSSDwtL/xAAZAQADAQEBAAAAAAAAAAAAAAAAAQIDBAX/xAAiEQEBAAIDAQACAgMAAAAAAAAAAQIRAyExEiJBBOETMoH/2gAMAwEAAhEDEQA/APViExcnlPiVoRxeKcFPiT4kA0pw5NKRKQKUsSUpSgGlIpFyWJAKVEpEppQHl/2jbafVrutm4qTKeFrnB8dp2oa7CWfibp80B2TsuBkO8ZjxWv8AtGsRTeLogQQKeneDxJDo45ADpCxv/qTqZBCyy26ePWgy9pVQ92JzmvEky6MhwBnM8gu7O3ZRNR+JzQQBikwTprwWmZtHtgHuYHuHCBJ81Vq7XoVKdSm97Riw4WgENBz1JyyJU/W+tL1rsL3ZbVu7mkxzQQHNqzAaWspvBJaeWUeZXszl5z9nNIC5cAJw03ZnOAXNhvr9V6I5bY+Ofk9cnqrVVl6q1U0KVdDbhEqxQ65Koga+VdoVq9VZqDTAUgmCkEA4SSTpgk6ZOgGSSSQDJJ0yAiUycpICJUSpFMUBAqJUiuJrNmJzQHtCRSTwpIydNCUoB0kkkgSSaUiUAxSSSJQDJlV2ptFtBmN0ngANSfoOqDWe2XVicVRtL4WgwT1xkR8wjZzG3tn/ALUL8OLKA/D33f1H3R6Z+a8+r1pMO/7RneW8DqzpId3iMQMzHGeOmqAXzg7TULPe3RJqLtrtJ9OcBicp5eGS414e7FLS7I5F0z4Oy+iH0rojIgFWtidka9PtZFPEC/CC44Rme6MzpHmnMRa9a3F2aaVv2j2xUrw85aNjuN9CT/uR55VXY+1GXFMOa6m4/iDCSByGYB5K0Vbnvrk9VKis1FVqBAAt4rnBSccWE81XoPxU2kmctVdu7dtQkPbiHVU+wDBDdE5OwH3pVVrlZvAuVAgg5ZhMJBSCgFIICSdMkgHTpk6YMkkUkAkydMgGKipFRQDFRJUiokICKzl+4srOMGCFoyhd08PcRBySs2ce6pJJJJMkkkgFKSYp0ApSUYSz5IB1X2jeNo03VHnJonqTwHmYXYArzjf/AGyH1uxpnutjGR+J4n5CVNulY4/V0obU29UrPLj5DgByAV3Zu0x2TwSMRGUgLOlwDUJuK5GhWO7a6tSRfvLftO8CJnTwH90HuKRBhNTrOLhBOq0V5QykiQeMfqn4XrJkxnyRW0vTRIwgd5onIeaMbL2Xa1KdQVJFVmbe8Gh4MAZHUtdGQ4O6ZCryz58Mle0wY2Nt4iswtGF2JoyyDgXAFpHUFesPK8W3Qtcd9QbEw/Gf/jBf/wDUL2ohViy5PVZ6r1QrVULi5ipAJe0nGcLoK4VaZAzMlXbis3FhkTxVHaF5TY0lzgIz1TAVtBsKpZMzd4Kpdbdxz2dNxHM5Bcqe3Ws94ZxoEHoUpDIKeFA2bzM+EqX+J2fCUtjVHMKQagf+KGfCU3+KW/AUbGqP4U+FCLPbpqGGUnEc+A812v8AbzKWREu4gJloQLU2FAjvUz4Co/4qb8BRuH80ewpQgB3pHwFRO9P5Ebg+a0GFMWoDS3mLiGinmSAru3Nqm3c1uGSRKNlpeITQs47ed3wBQO8r/hCNw/mtG5U3uWfrbdqOIOQjgq9xtN7+ngls/l9JweSUHmFHElCEJBvMpZdVGDyT4UBLEAljUQ1IBALGkX+KeU2JACt5tomhbveNTDG88TshHXVeLVqpLiTqV6FvlvAxl5QpuzZRIe/IkCoR3HFozOHIx1KxO+N/Tq3NSpSGFjiIyiYaAXRwkgnzWeTfjmoF17hU6lWVBzpXOc0SKtXrTIgnVaO3u5bB0QGhZu94QQrjJ4lRl2rFYqVdYj+ck9esHNnih9xSIzlWLQiMzKYbP7NNiwal08azTp+AP3jvUBvk5birUA1ICz1hjbb0u0rMpN7NkCBigtB48VTrbUtmzOOuepOH5wPktZHNe6OV9p02/ixHk3M+gVC72lULe5TI6vMfJAa+33nKlTZTHQSf2QyvdOqOArVXQToDGX6BO2Q5jaV9spoe6pWuYLsy1hjyHFC9o16MRTY5x+J5P1zR07KtX/5bqgPM4XDzEA/NC69jgMEeB4EcwlLs/nXoNXrVXiJgchkqnsRWkbaqQs0xtmvYjyTiwK2dhu/Vre4wxzOTfVHqG71vbDHcPDnfANPTUo0Pp57s/durW9xhI+I5NHmtDS3XtrUB11UDnahg09NSim1d4nuGCiOyZpl70fRZypSLjJknmcz6lBd1Ha213P7tFopMGQgd7+yBGyJzOaPi1UuwQfjPiwT+wLQezJjbo0NgAsE/sCOi2S7BGhtPcnYnaXIJGTBi89B9VDfajjunxo0Bv1+q3G41iGUn1SPen0H8Kxl8MdR7vicT5TkmnfbNGxUfYkddbqBt0tK2C+xJvY0YNul7OjQ292TymTFDM6SZJAOmTSkUAlGrUDQXOyDQSfAZlVbvaNOmO89rfPNYzfLeoOp9lSJh3vO0kcAOiV6PHHd0yO0rgVKlSo7VznOPmVnq78RlWL24nIacVys7V9V7WUxLnGAPmSTwAGc9FnHTaru5Lqy3ylKnQOIg6gkHXgY4ogGtjqi3Qkcbe5gQovu81CoQq5elINiFSuCw8YhQt3FzmtaJJIEBXt19jtu3vY+p2QawvJidCAPKXCV13VtIrVJh3ZgtkGRiLolp4ghrvVVIm5Dr6U65qHsyItol2gJ45CcuaFbT2ngJYwd8SHEjJp4iOJV26ZyWuG0HimCB736dShFvXAzJz6rhcViJzknMnmeZRXdOws7hlVtd7m1ZPZw6MLQyS+NDBBmeij1r/qM2d1RqluYY6PmiF26m5mEtmNHDWfPUdF5vZv0J6LYWNcPaM9P5CXh62K0t3a5jue9BGYzBEhwzmI4ozR2LQtRjuXBzuDBz8OKE2m1bii1zKZDmFpFMOAxU5IOFr/h17p05gLKXG0HucXVCS6c51nkVX0z+Lb21tzvZWc8tpsaymMg36koPc34J79MNJOZE5HmQdQgg20GumJ6Fd3bTa6C4Azw4qd1pMcRc0+muYPAjmDxTNoqjZ7RLfczbPuu06xGnijtG4pvZk1wqA94Ey0NjukGM5+WY5E3Mts8sbFI0EuwV3ySlUhSNBQ7Eq8UkBR7MqAok6IiAiOw7TtKzBGUyfAILY9et9nscI1wBvmRH1XnDqZXoe/FaGMYOJnyH/awtQIGKoWlQLHc1YhOKaDVexKj2R5qy6mouYgPYi5Osrdb2O/06eEc3kD5BUHXV5cZNL4/I3CP+R/dPSGzr3TGCXPA8SEHu96rdmji89NPVBG7qu964qtYPzuxH9YUnewUsu9XPTJv0CA61N7nvOGjTz83H0Cidm31xm95pt6nDl4BV3b0lgw0KNOkPCT8oQi82lWre/Uc4cphvoMkHoU2ls61t6b31K3avAyaDkXcJ4/NYO8xv75MA6cyOgWs2LtK2pGq2uxj+7kHNL5Ja4YG5Q0yW5mOKzO0qwDQMtP4FnlW3HNAlV6a2vX03TTcWGIkaxIP0Cv2Ox3VKbqpyABLRxdHHwQxggoP1fxveTUe4uc4kuJ4k6kq2aDoDhBHqobPucGWrTwKlVOEy3Q8FlfVzxxuHNI0AKp9kToutZ4ceS5PrxoqhVZpPe0EiQYLZBIlp1aY4HktHukHVe0a1pLw5oIAnKMInzB9VmKN56rX7iVuyuyTM1cRgGBjb32Ny1kgjxcqnSMpuD25lcOvK1J0tNNpjMyXMqAPmDBGiC/aNY9jdOePdrDtAeGLR48Zz/wBy6baqm02pTrMIwVnNqAkwwsq92qCfMnpkiv2jbStalmBjDnuOKjhzOIGHHLRsYgf3VWbTjdV5XXqSotOAYpIMEZGDBEEZcCCR5pUxxK41nYilFp0amclandym+tUbTpjE8+mHiXHgAstTomMUZaL0Clef+lWbQ0f+8uW4iSM6bOAIOkcjq6eUJWbG9L+26tC2Y0MritV0cyMh1y05Qcz0WQvLerXJcBLueQB/LPE8kc3N3Tq3X39SBTc6e8Tjq5985GQJnPjw5rU7ybJpMDjRwtDMIq0hkGl+TXsHCcpHHXnLvUTL3q142aTuOX6+aXaELTbd2S6ocVPN+WIZDE3QPHUaHyKzl1aPpOw1BB+RHMHiETtS7s+4eDkJWisq7pBAg/yR1WasrmFo9n3zSIKi+rng42uwtkkMjg45eR+hUzT5LMXtU1Xd3TgOvMopsa6DBgd/y5E9OXgtd69Y3Hfgj2fNNgXcz/P1CTnKkOTWLV7mWvv1CPyj6rNtbK3uy6HY0Gg8GyfHUoKsjvdXxVyODQB56n9VnXU0TuquNznH8RJ9SuBbyQIo9meSWAq0GFSDCg1PApdmrTaSl2aAujb9rS/ybcE/FUMnx4lVLveyu/IOwDkwR89UIFJTFB3woLSFW5c4y4lx5kyfmoSrLaHNdG2/gg1VrFMw0EnQAk+SthiobdrBtKPiIHkMz9PVK+HO6zNaqSS46kk+q521M16jWczn0aPePouVd6PbnW0Y6p49xvgM3H1j0UYxrldRoadIAAAQAIjhHJYDadr2dV7eRy8DmPlC9ED1md8rbNlQce4fHVvyn0V1nje2eovhXWGRkqNNquUXDQZk5czJ0CyrZWqZHSEzKZdkGz5fqvS93Ps/xgVbxzmjUUWnC6OHaOGbfAZ9Roh2/e0Gsd7LRa2lRpQS1gADnkSC6NYDhrxJU45S3UZ3OeRkrWg1pnInhl+i6OuC0hzTDmkEEaggyD6hcaFTVca1RVfWk8ajebeeld2jGOpxWY4FuEQ1vxyTqHcAOk6LETCsErmWSq2nWvDOOSezoY3AHTU+C5OaQrNvTLR1P6Ioi/c1QMh8sk2yqDru7Y2q8uxEF7nOg4GiTmeghUHyuLnJY9C9vdqm16VBg7MsDGsxucPcZRZAyA1J90AfTPy7eXeepeVsYllMHuMHTIPfGrv00HGRFXbFV1AUCZptcDMZ5ThY53EAyQP2VVlROpxx00uzdol0Bxh491yJXdsy5plrxhe3iBm08COYPJZezqAkc+HKVorQnIjJw58uR5qZdVpZuMjd2z6Lyx4gj0I4EdEm3BGi393Y07qnDhmOOjmu6fzNYvamwatAkwXs+Jo/8hqP0V6/bPf6W7KtImc/p+6tMdOjoIjzM6LN0rghWGXhBU2NJWvsNqFhwuBLfmOrf2RymA4AtIIPELEUtoh4g5EaFX9mbQfTdzHEcP7FOZaTlhvuNxsWzNSs0cAcTvAfwLT7yXOCgQNXd0eB1+SF7kX1KoHw77w/hPvYRxHPNc97bv7wN4MHzd/aFfrns7Z11NRDDyUnVEwqKjRwlNPRTxhPiQEQVcsrB9QSIA5ukAnpAVnZ+y8YDn5N1jOSPoEdsrftSQ3utblplPILTHDrd8Rcu9RgG0uoT4FxDl0DlmtOE4cohxT9qenoEB1ZU6LObzdoXYixwYIa1xaQwmJMOiD/AGR3F5Kht7e4V7UW4Y4ZsJLiC1opggdnGeZzM6aZqM14esc4EmBmSQAOZOQC9B2dailTaz4RB6nifWVld2bTHVNQju09P6zp6DP0WwY92gRjBnUzCq7RtW1qZpuJHFueQfGTiOK0uzd261TN/wB23qO8fBvDzRCp7HacO1qDwcQevBv6qkbeF16LmPLHAhwMEcZXqf2b7pCm1t1WE1HCaTTngaf9Q/mI05DxyH7Voi+2jR+7a0ub95B/0mZyesAtnLUL1BjQIGg0HhyXNzZa6issunG+rCnTe85hjHVHDnhaXR8l4LtG8dVLqjzL35k6Z9OmQEL3TbjAaNdg1fSqN8ywheA0qowQcx8x1CODXZYq4fqol6hUdnlp81CVtWsdC5MSo6KJKRpN1XapXlVcSRKeg6OeullZuqvDGCSfQDiT0XTZmzX13QwZcXH3R4nn0W82VsxtBuFgz4uOrj1/ZORNy0js7ZTKVPs4kH3iR7x4kj6ILtvdmAX0B1LP/wA/stXhd0SwFVpG3l1N5B5QjVjtaInhx6cije3N321e82Gv58D/AFfusbXovpOwvBaRz5cxzWdxaY5N1a3OLvsj8w5/yUSpkOEj/pef7Pv3Uzkf2Ws2ftMOEiJ5JS6PLH6dLzYFGpJcwA8290+OWvmsxtXdt9OXU/vG8vxjy4+S29O4xCR6cQmcTyWnVZbseYMqQjFle4hB97h1WvrbFpvl72NxxDSQDm4e8WnJ0DPPosntPd2uzHUYwvpNglzBOAH4mj3dDpkEZceptWPJu6W6NdzHBzXEOGYIOYPiEco7d7QzVMuOruZ5kLE294R/NVeo3LX8cLuuizm40slbmg7H7oxeGa6VaTgCSw93XLvAdASJWQ2rTrUbdtUYmNe9rWPDgCSATIE4ogHPT1Wy2BtM+zU31SJLGlznQ3J0GScgOC6OGTL1y81+PELWiCSHhzIEjEGgOzyghx1lEu0bSMNABxAZgTnwDvJUK9wzE97HMf3Ro4RrkZBjmqVS8c5+AYu8SGiJ90AacM5Ef2XXOOfqOTLPK9Vr9nbdDyxgxY5MtEFr5JADjqIjWOao737yNshTosdhe6XuIbOWmY6kz4NXewpNsbd1auQXhonQdG028JJIHn5rym4Na/rVHEw5xxvmYa4EtDG9I/8AFcnJZvWLr4sbreTQAhOna0JeSlaMKQUsC7UqBcQA0knQCST4AIJR2hUw0nn8pA8TkP1WMqGGlbTfawfQp02uEF5LiBmWtbkMcZCS7LwKzew6YddUgW4mtcKjhMSGZgHoTAPis8u61x6x29A3T3MqiiwVPugRidObyXZkYeEaZ8lphVtLPJox1ByhzvN2jfJZvaW361WQXYW/CzIeZ1KFGtHFXpl6P7U3hrVch3G8m/V2qCNxTwVV911UXVzzTGhXdNrjf1ngA9nRY3/m4O+hXoTqksxdF5zuvXDa1TvQ+o1mE/mplxHjIefRa5u12hjp15cnfiHhx815vPlrkuyq6aoIIy0jNfPdPSF7JZudVqS55aBnAJA814/eECo+NA98eGIwn/Dy3tWCrUEJpSNSVycV2tUi9RLlzlSYEB0Y1IhTAg/JNUTD0XZAHZU8IAGBpgRxaJRELPbCuvuaY5CPQkIkLhUyq/KcKh7QnFyUyXSqG0tmsrth48CPeB5groKvVP2hQGE2lsx9B0OzadHDQ9DyKhaXLmGQYW6rta8FrgCDkQVlbzd+o2o1tIF4e4NaOIc4wATy6rPLFrjkL2FyarmhhAfkAOZPVa26p9kGgsDmxL6hMd7TC0A5cyTkAFhatF9pVZSrtLHh7TLYJIJluF3IkET4rUzUuCMZHZu/CJgic8/CMuvSV1fxOKZbtc/8rksskXaFB1U4ge673BEd3i4yeOXLUDotJu9c0qFPC4kEucXOjucgMWmgQntw2Q3RsNEFvHRpnTUei6sdEYROEBjBBETx6aiT0K6M+PHNzY53Fnd+93beq8PtQGOLS5xaD2bnToW/hOWccwsbY7tXNRxApuEcSO6f6XHun1XsVvcdkJhzjnJABYDGsazn4JbMu2ggucMRccTMJc5wjuhkdTmuXLhk3e3TjzXx5ZvFsyvFCnXrUW4GsptYC4kMb3RUflhLoy8ANdUer7Up2zGgnIABoEEkAAAD0GeiqfadRZ21MMzrukOY2CGtywAx+IyfJWNg7Jp0cBLcdbLM94g8mDhrHNVxe2YxHNrU+r/wH3e2VWq3Xadk5jXlxwxhBD5gQeH7L1jYe77aAk95+Zk5wTmQ1Wti2HZiXCXkZnl+UfVAd8N6ME0KBmoe65w/DoYALYMjU8FlycvxPnG/2uY/V+qDfaBd+0YranHdIJJkfeDMDTSOIlC9m2TaDA0GTq52cucdSp2tIMAHHj/bou3aBZceNk/JptWAJUwOWqu2Vg+s4MYBJ6xkOJKIXJtrHEarXVnsEuAypt6Z5uOY4RmrtkEm3HZGwatbMd1nxnT/AGjj/M1rra2oWjcvegkuMYyBE+AzHRYTbe+74a7EaYIltNkgDlidOfgMlnDvJjdL6jiXGGtiXR1cYH84KLmr/Hf2LXG3ql3cOb2UOqO7Np7UNhgyDMwRJz55lcNpWDre6wloEsMuAaA6CMwWxni1GXgh+071jACcQrCCIMYCDLTIyJBgrlU23UuDL4LtSQ0NBcfedA4lPDLfqs51qCdS4XB1Uqs1xTlypGknVFxfVISc5cXsJS2ekalyRnMRmCNQeYRW13oDhFXJ4/Fwd/VyPyQKpbSq9SyWPLx48k1R8yvSdlbRBzByyXl+2aZbXqtPCo/0LiQfSF3oOq0/ceQDwnL0XC4D3mXkOPM6+ErLh4bx299DHHVUZTErubUpeyrpWrYQujSB+67C1XWna+CYVcaQdOXNFaVsOSs0rcDgEFs9lcFjQ2NP3V5l2eS502rsITS6suSeC7srlVYTsTJeZWXQVwqIMKTqiCXu3CelXqd59E4XU2l85DIaiD708lQp1uinM5QE4LA27ua1zWZWrua4U24WYcp5Eg8ZM+QRjZ20AGlmLC8juToeALT4+i5bwbpG3pNqtqEBxwubEhp4ROoyQu33duKrmCnUDnDNv4cPEn9F2cdmOO8MXHlj9Z/lk1do+IGL8GAZn/Mb7x8gNfBaTY9qajHVQcoloOTu63vOjgTzQS33Wqn36rR0AJ4yeS02y9nOYIdVxggtkth4afwtcDpCXLyYyfjey4+K7/KG2Xc9xzGHGS13dwmMTjk5z9AI8/FCdv7Vbs9gp0vvbuqO6PhHF7vhaPn+lvbW32Ws0KDAasAwQQxgOj3nV56DWMyFiGvAc59Que95l7zGNx+g5AZBc2We7deV144a1sJNGpQd27yalR2bn64XO1z6816PuJs+abbh+ZcJYPhafxeJ+Q8csFeukEMcYOoOh6EcVdsN57mhb9kxjS4SGuxZAHmOmgCLyWYfMhXily+q2m+G9QpA0aLu/kHuEE05ghuE6ucDkOGqw1p3JcYxHh8I+EdeZQIXFeZcJPMukydTJOpXWncPOo+awxx73WmmhFzKf2joEHZi5rsJWpaf/9k="/>
          <p:cNvSpPr>
            <a:spLocks noChangeAspect="1" noChangeArrowheads="1"/>
          </p:cNvSpPr>
          <p:nvPr/>
        </p:nvSpPr>
        <p:spPr bwMode="auto">
          <a:xfrm>
            <a:off x="148908" y="-202247"/>
            <a:ext cx="426720" cy="42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2177" tIns="61089" rIns="122177" bIns="61089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2" descr="data:image/jpeg;base64,/9j/4AAQSkZJRgABAQAAAQABAAD/2wCEAAkGBxQSEhUUExQWFBUVFxQVFxgXFxcXFBgUFRQXFxQUFBUYHCggGBwlHBQVITEhJSkrLi4uFx8zODMsNygtLisBCgoKDg0OGxAQGCwkHyQsLCwsLCwsLCwsLCwsLCwsLCwsLCwsLCwsLCwsLCwsLCwsLiwsLCwsLCwsLCwsLCwsLP/AABEIAJ8BPgMBIgACEQEDEQH/xAAcAAABBQEBAQAAAAAAAAAAAAAFAAECBAYDBwj/xABAEAABAwIDBQUFBwIGAQUAAAABAAIRAwQSITEFBkFRYRMicYGRFDJSocEHI0JisdHwcuEWM0OCkvGyFSSDwtL/xAAZAQADAQEBAAAAAAAAAAAAAAAAAQIDBAX/xAAiEQEBAAIDAQACAgMAAAAAAAAAAQIRAyExEiJBBOETMoH/2gAMAwEAAhEDEQA/APViExcnlPiVoRxeKcFPiT4kA0pw5NKRKQKUsSUpSgGlIpFyWJAKVEpEppQHl/2jbafVrutm4qTKeFrnB8dp2oa7CWfibp80B2TsuBkO8ZjxWv8AtGsRTeLogQQKeneDxJDo45ADpCxv/qTqZBCyy26ePWgy9pVQ92JzmvEky6MhwBnM8gu7O3ZRNR+JzQQBikwTprwWmZtHtgHuYHuHCBJ81Vq7XoVKdSm97Riw4WgENBz1JyyJU/W+tL1rsL3ZbVu7mkxzQQHNqzAaWspvBJaeWUeZXszl5z9nNIC5cAJw03ZnOAXNhvr9V6I5bY+Ofk9cnqrVVl6q1U0KVdDbhEqxQ65Koga+VdoVq9VZqDTAUgmCkEA4SSTpgk6ZOgGSSSQDJJ0yAiUycpICJUSpFMUBAqJUiuJrNmJzQHtCRSTwpIydNCUoB0kkkgSSaUiUAxSSSJQDJlV2ptFtBmN0ngANSfoOqDWe2XVicVRtL4WgwT1xkR8wjZzG3tn/ALUL8OLKA/D33f1H3R6Z+a8+r1pMO/7RneW8DqzpId3iMQMzHGeOmqAXzg7TULPe3RJqLtrtJ9OcBicp5eGS414e7FLS7I5F0z4Oy+iH0rojIgFWtidka9PtZFPEC/CC44Rme6MzpHmnMRa9a3F2aaVv2j2xUrw85aNjuN9CT/uR55VXY+1GXFMOa6m4/iDCSByGYB5K0Vbnvrk9VKis1FVqBAAt4rnBSccWE81XoPxU2kmctVdu7dtQkPbiHVU+wDBDdE5OwH3pVVrlZvAuVAgg5ZhMJBSCgFIICSdMkgHTpk6YMkkUkAkydMgGKipFRQDFRJUiokICKzl+4srOMGCFoyhd08PcRBySs2ce6pJJJJMkkkgFKSYp0ApSUYSz5IB1X2jeNo03VHnJonqTwHmYXYArzjf/AGyH1uxpnutjGR+J4n5CVNulY4/V0obU29UrPLj5DgByAV3Zu0x2TwSMRGUgLOlwDUJuK5GhWO7a6tSRfvLftO8CJnTwH90HuKRBhNTrOLhBOq0V5QykiQeMfqn4XrJkxnyRW0vTRIwgd5onIeaMbL2Xa1KdQVJFVmbe8Gh4MAZHUtdGQ4O6ZCryz58Mle0wY2Nt4iswtGF2JoyyDgXAFpHUFesPK8W3Qtcd9QbEw/Gf/jBf/wDUL2ohViy5PVZ6r1QrVULi5ipAJe0nGcLoK4VaZAzMlXbis3FhkTxVHaF5TY0lzgIz1TAVtBsKpZMzd4Kpdbdxz2dNxHM5Bcqe3Ws94ZxoEHoUpDIKeFA2bzM+EqX+J2fCUtjVHMKQagf+KGfCU3+KW/AUbGqP4U+FCLPbpqGGUnEc+A812v8AbzKWREu4gJloQLU2FAjvUz4Co/4qb8BRuH80ewpQgB3pHwFRO9P5Ebg+a0GFMWoDS3mLiGinmSAru3Nqm3c1uGSRKNlpeITQs47ed3wBQO8r/hCNw/mtG5U3uWfrbdqOIOQjgq9xtN7+ngls/l9JweSUHmFHElCEJBvMpZdVGDyT4UBLEAljUQ1IBALGkX+KeU2JACt5tomhbveNTDG88TshHXVeLVqpLiTqV6FvlvAxl5QpuzZRIe/IkCoR3HFozOHIx1KxO+N/Tq3NSpSGFjiIyiYaAXRwkgnzWeTfjmoF17hU6lWVBzpXOc0SKtXrTIgnVaO3u5bB0QGhZu94QQrjJ4lRl2rFYqVdYj+ck9esHNnih9xSIzlWLQiMzKYbP7NNiwal08azTp+AP3jvUBvk5birUA1ICz1hjbb0u0rMpN7NkCBigtB48VTrbUtmzOOuepOH5wPktZHNe6OV9p02/ixHk3M+gVC72lULe5TI6vMfJAa+33nKlTZTHQSf2QyvdOqOArVXQToDGX6BO2Q5jaV9spoe6pWuYLsy1hjyHFC9o16MRTY5x+J5P1zR07KtX/5bqgPM4XDzEA/NC69jgMEeB4EcwlLs/nXoNXrVXiJgchkqnsRWkbaqQs0xtmvYjyTiwK2dhu/Vre4wxzOTfVHqG71vbDHcPDnfANPTUo0Pp57s/durW9xhI+I5NHmtDS3XtrUB11UDnahg09NSim1d4nuGCiOyZpl70fRZypSLjJknmcz6lBd1Ha213P7tFopMGQgd7+yBGyJzOaPi1UuwQfjPiwT+wLQezJjbo0NgAsE/sCOi2S7BGhtPcnYnaXIJGTBi89B9VDfajjunxo0Bv1+q3G41iGUn1SPen0H8Kxl8MdR7vicT5TkmnfbNGxUfYkddbqBt0tK2C+xJvY0YNul7OjQ292TymTFDM6SZJAOmTSkUAlGrUDQXOyDQSfAZlVbvaNOmO89rfPNYzfLeoOp9lSJh3vO0kcAOiV6PHHd0yO0rgVKlSo7VznOPmVnq78RlWL24nIacVys7V9V7WUxLnGAPmSTwAGc9FnHTaru5Lqy3ylKnQOIg6gkHXgY4ogGtjqi3Qkcbe5gQovu81CoQq5elINiFSuCw8YhQt3FzmtaJJIEBXt19jtu3vY+p2QawvJidCAPKXCV13VtIrVJh3ZgtkGRiLolp4ghrvVVIm5Dr6U65qHsyItol2gJ45CcuaFbT2ngJYwd8SHEjJp4iOJV26ZyWuG0HimCB736dShFvXAzJz6rhcViJzknMnmeZRXdOws7hlVtd7m1ZPZw6MLQyS+NDBBmeij1r/qM2d1RqluYY6PmiF26m5mEtmNHDWfPUdF5vZv0J6LYWNcPaM9P5CXh62K0t3a5jue9BGYzBEhwzmI4ozR2LQtRjuXBzuDBz8OKE2m1bii1zKZDmFpFMOAxU5IOFr/h17p05gLKXG0HucXVCS6c51nkVX0z+Lb21tzvZWc8tpsaymMg36koPc34J79MNJOZE5HmQdQgg20GumJ6Fd3bTa6C4Azw4qd1pMcRc0+muYPAjmDxTNoqjZ7RLfczbPuu06xGnijtG4pvZk1wqA94Ey0NjukGM5+WY5E3Mts8sbFI0EuwV3ySlUhSNBQ7Eq8UkBR7MqAok6IiAiOw7TtKzBGUyfAILY9et9nscI1wBvmRH1XnDqZXoe/FaGMYOJnyH/awtQIGKoWlQLHc1YhOKaDVexKj2R5qy6mouYgPYi5Osrdb2O/06eEc3kD5BUHXV5cZNL4/I3CP+R/dPSGzr3TGCXPA8SEHu96rdmji89NPVBG7qu964qtYPzuxH9YUnewUsu9XPTJv0CA61N7nvOGjTz83H0Cidm31xm95pt6nDl4BV3b0lgw0KNOkPCT8oQi82lWre/Uc4cphvoMkHoU2ls61t6b31K3avAyaDkXcJ4/NYO8xv75MA6cyOgWs2LtK2pGq2uxj+7kHNL5Ja4YG5Q0yW5mOKzO0qwDQMtP4FnlW3HNAlV6a2vX03TTcWGIkaxIP0Cv2Ox3VKbqpyABLRxdHHwQxggoP1fxveTUe4uc4kuJ4k6kq2aDoDhBHqobPucGWrTwKlVOEy3Q8FlfVzxxuHNI0AKp9kToutZ4ceS5PrxoqhVZpPe0EiQYLZBIlp1aY4HktHukHVe0a1pLw5oIAnKMInzB9VmKN56rX7iVuyuyTM1cRgGBjb32Ny1kgjxcqnSMpuD25lcOvK1J0tNNpjMyXMqAPmDBGiC/aNY9jdOePdrDtAeGLR48Zz/wBy6baqm02pTrMIwVnNqAkwwsq92qCfMnpkiv2jbStalmBjDnuOKjhzOIGHHLRsYgf3VWbTjdV5XXqSotOAYpIMEZGDBEEZcCCR5pUxxK41nYilFp0amclandym+tUbTpjE8+mHiXHgAstTomMUZaL0Clef+lWbQ0f+8uW4iSM6bOAIOkcjq6eUJWbG9L+26tC2Y0MritV0cyMh1y05Qcz0WQvLerXJcBLueQB/LPE8kc3N3Tq3X39SBTc6e8Tjq5985GQJnPjw5rU7ybJpMDjRwtDMIq0hkGl+TXsHCcpHHXnLvUTL3q142aTuOX6+aXaELTbd2S6ocVPN+WIZDE3QPHUaHyKzl1aPpOw1BB+RHMHiETtS7s+4eDkJWisq7pBAg/yR1WasrmFo9n3zSIKi+rng42uwtkkMjg45eR+hUzT5LMXtU1Xd3TgOvMopsa6DBgd/y5E9OXgtd69Y3Hfgj2fNNgXcz/P1CTnKkOTWLV7mWvv1CPyj6rNtbK3uy6HY0Gg8GyfHUoKsjvdXxVyODQB56n9VnXU0TuquNznH8RJ9SuBbyQIo9meSWAq0GFSDCg1PApdmrTaSl2aAujb9rS/ybcE/FUMnx4lVLveyu/IOwDkwR89UIFJTFB3woLSFW5c4y4lx5kyfmoSrLaHNdG2/gg1VrFMw0EnQAk+SthiobdrBtKPiIHkMz9PVK+HO6zNaqSS46kk+q521M16jWczn0aPePouVd6PbnW0Y6p49xvgM3H1j0UYxrldRoadIAAAQAIjhHJYDadr2dV7eRy8DmPlC9ED1md8rbNlQce4fHVvyn0V1nje2eovhXWGRkqNNquUXDQZk5czJ0CyrZWqZHSEzKZdkGz5fqvS93Ps/xgVbxzmjUUWnC6OHaOGbfAZ9Roh2/e0Gsd7LRa2lRpQS1gADnkSC6NYDhrxJU45S3UZ3OeRkrWg1pnInhl+i6OuC0hzTDmkEEaggyD6hcaFTVca1RVfWk8ajebeeld2jGOpxWY4FuEQ1vxyTqHcAOk6LETCsErmWSq2nWvDOOSezoY3AHTU+C5OaQrNvTLR1P6Ioi/c1QMh8sk2yqDru7Y2q8uxEF7nOg4GiTmeghUHyuLnJY9C9vdqm16VBg7MsDGsxucPcZRZAyA1J90AfTPy7eXeepeVsYllMHuMHTIPfGrv00HGRFXbFV1AUCZptcDMZ5ThY53EAyQP2VVlROpxx00uzdol0Bxh491yJXdsy5plrxhe3iBm08COYPJZezqAkc+HKVorQnIjJw58uR5qZdVpZuMjd2z6Lyx4gj0I4EdEm3BGi393Y07qnDhmOOjmu6fzNYvamwatAkwXs+Jo/8hqP0V6/bPf6W7KtImc/p+6tMdOjoIjzM6LN0rghWGXhBU2NJWvsNqFhwuBLfmOrf2RymA4AtIIPELEUtoh4g5EaFX9mbQfTdzHEcP7FOZaTlhvuNxsWzNSs0cAcTvAfwLT7yXOCgQNXd0eB1+SF7kX1KoHw77w/hPvYRxHPNc97bv7wN4MHzd/aFfrns7Z11NRDDyUnVEwqKjRwlNPRTxhPiQEQVcsrB9QSIA5ukAnpAVnZ+y8YDn5N1jOSPoEdsrftSQ3utblplPILTHDrd8Rcu9RgG0uoT4FxDl0DlmtOE4cohxT9qenoEB1ZU6LObzdoXYixwYIa1xaQwmJMOiD/AGR3F5Kht7e4V7UW4Y4ZsJLiC1opggdnGeZzM6aZqM14esc4EmBmSQAOZOQC9B2dailTaz4RB6nifWVld2bTHVNQju09P6zp6DP0WwY92gRjBnUzCq7RtW1qZpuJHFueQfGTiOK0uzd261TN/wB23qO8fBvDzRCp7HacO1qDwcQevBv6qkbeF16LmPLHAhwMEcZXqf2b7pCm1t1WE1HCaTTngaf9Q/mI05DxyH7Voi+2jR+7a0ub95B/0mZyesAtnLUL1BjQIGg0HhyXNzZa6issunG+rCnTe85hjHVHDnhaXR8l4LtG8dVLqjzL35k6Z9OmQEL3TbjAaNdg1fSqN8ywheA0qowQcx8x1CODXZYq4fqol6hUdnlp81CVtWsdC5MSo6KJKRpN1XapXlVcSRKeg6OeullZuqvDGCSfQDiT0XTZmzX13QwZcXH3R4nn0W82VsxtBuFgz4uOrj1/ZORNy0js7ZTKVPs4kH3iR7x4kj6ILtvdmAX0B1LP/wA/stXhd0SwFVpG3l1N5B5QjVjtaInhx6cije3N321e82Gv58D/AFfusbXovpOwvBaRz5cxzWdxaY5N1a3OLvsj8w5/yUSpkOEj/pef7Pv3Uzkf2Ws2ftMOEiJ5JS6PLH6dLzYFGpJcwA8290+OWvmsxtXdt9OXU/vG8vxjy4+S29O4xCR6cQmcTyWnVZbseYMqQjFle4hB97h1WvrbFpvl72NxxDSQDm4e8WnJ0DPPosntPd2uzHUYwvpNglzBOAH4mj3dDpkEZceptWPJu6W6NdzHBzXEOGYIOYPiEco7d7QzVMuOruZ5kLE294R/NVeo3LX8cLuuizm40slbmg7H7oxeGa6VaTgCSw93XLvAdASJWQ2rTrUbdtUYmNe9rWPDgCSATIE4ogHPT1Wy2BtM+zU31SJLGlznQ3J0GScgOC6OGTL1y81+PELWiCSHhzIEjEGgOzyghx1lEu0bSMNABxAZgTnwDvJUK9wzE97HMf3Ro4RrkZBjmqVS8c5+AYu8SGiJ90AacM5Ef2XXOOfqOTLPK9Vr9nbdDyxgxY5MtEFr5JADjqIjWOao737yNshTosdhe6XuIbOWmY6kz4NXewpNsbd1auQXhonQdG028JJIHn5rym4Na/rVHEw5xxvmYa4EtDG9I/8AFcnJZvWLr4sbreTQAhOna0JeSlaMKQUsC7UqBcQA0knQCST4AIJR2hUw0nn8pA8TkP1WMqGGlbTfawfQp02uEF5LiBmWtbkMcZCS7LwKzew6YddUgW4mtcKjhMSGZgHoTAPis8u61x6x29A3T3MqiiwVPugRidObyXZkYeEaZ8lphVtLPJox1ByhzvN2jfJZvaW361WQXYW/CzIeZ1KFGtHFXpl6P7U3hrVch3G8m/V2qCNxTwVV911UXVzzTGhXdNrjf1ngA9nRY3/m4O+hXoTqksxdF5zuvXDa1TvQ+o1mE/mplxHjIefRa5u12hjp15cnfiHhx815vPlrkuyq6aoIIy0jNfPdPSF7JZudVqS55aBnAJA814/eECo+NA98eGIwn/Dy3tWCrUEJpSNSVycV2tUi9RLlzlSYEB0Y1IhTAg/JNUTD0XZAHZU8IAGBpgRxaJRELPbCuvuaY5CPQkIkLhUyq/KcKh7QnFyUyXSqG0tmsrth48CPeB5groKvVP2hQGE2lsx9B0OzadHDQ9DyKhaXLmGQYW6rta8FrgCDkQVlbzd+o2o1tIF4e4NaOIc4wATy6rPLFrjkL2FyarmhhAfkAOZPVa26p9kGgsDmxL6hMd7TC0A5cyTkAFhatF9pVZSrtLHh7TLYJIJluF3IkET4rUzUuCMZHZu/CJgic8/CMuvSV1fxOKZbtc/8rksskXaFB1U4ge673BEd3i4yeOXLUDotJu9c0qFPC4kEucXOjucgMWmgQntw2Q3RsNEFvHRpnTUei6sdEYROEBjBBETx6aiT0K6M+PHNzY53Fnd+93beq8PtQGOLS5xaD2bnToW/hOWccwsbY7tXNRxApuEcSO6f6XHun1XsVvcdkJhzjnJABYDGsazn4JbMu2ggucMRccTMJc5wjuhkdTmuXLhk3e3TjzXx5ZvFsyvFCnXrUW4GsptYC4kMb3RUflhLoy8ANdUer7Up2zGgnIABoEEkAAAD0GeiqfadRZ21MMzrukOY2CGtywAx+IyfJWNg7Jp0cBLcdbLM94g8mDhrHNVxe2YxHNrU+r/wH3e2VWq3Xadk5jXlxwxhBD5gQeH7L1jYe77aAk95+Zk5wTmQ1Wti2HZiXCXkZnl+UfVAd8N6ME0KBmoe65w/DoYALYMjU8FlycvxPnG/2uY/V+qDfaBd+0YranHdIJJkfeDMDTSOIlC9m2TaDA0GTq52cucdSp2tIMAHHj/bou3aBZceNk/JptWAJUwOWqu2Vg+s4MYBJ6xkOJKIXJtrHEarXVnsEuAypt6Z5uOY4RmrtkEm3HZGwatbMd1nxnT/AGjj/M1rra2oWjcvegkuMYyBE+AzHRYTbe+74a7EaYIltNkgDlidOfgMlnDvJjdL6jiXGGtiXR1cYH84KLmr/Hf2LXG3ql3cOb2UOqO7Np7UNhgyDMwRJz55lcNpWDre6wloEsMuAaA6CMwWxni1GXgh+071jACcQrCCIMYCDLTIyJBgrlU23UuDL4LtSQ0NBcfedA4lPDLfqs51qCdS4XB1Uqs1xTlypGknVFxfVISc5cXsJS2ekalyRnMRmCNQeYRW13oDhFXJ4/Fwd/VyPyQKpbSq9SyWPLx48k1R8yvSdlbRBzByyXl+2aZbXqtPCo/0LiQfSF3oOq0/ceQDwnL0XC4D3mXkOPM6+ErLh4bx299DHHVUZTErubUpeyrpWrYQujSB+67C1XWna+CYVcaQdOXNFaVsOSs0rcDgEFs9lcFjQ2NP3V5l2eS502rsITS6suSeC7srlVYTsTJeZWXQVwqIMKTqiCXu3CelXqd59E4XU2l85DIaiD708lQp1uinM5QE4LA27ua1zWZWrua4U24WYcp5Eg8ZM+QRjZ20AGlmLC8juToeALT4+i5bwbpG3pNqtqEBxwubEhp4ROoyQu33duKrmCnUDnDNv4cPEn9F2cdmOO8MXHlj9Z/lk1do+IGL8GAZn/Mb7x8gNfBaTY9qajHVQcoloOTu63vOjgTzQS33Wqn36rR0AJ4yeS02y9nOYIdVxggtkth4afwtcDpCXLyYyfjey4+K7/KG2Xc9xzGHGS13dwmMTjk5z9AI8/FCdv7Vbs9gp0vvbuqO6PhHF7vhaPn+lvbW32Ws0KDAasAwQQxgOj3nV56DWMyFiGvAc59Que95l7zGNx+g5AZBc2We7deV144a1sJNGpQd27yalR2bn64XO1z6816PuJs+abbh+ZcJYPhafxeJ+Q8csFeukEMcYOoOh6EcVdsN57mhb9kxjS4SGuxZAHmOmgCLyWYfMhXily+q2m+G9QpA0aLu/kHuEE05ghuE6ucDkOGqw1p3JcYxHh8I+EdeZQIXFeZcJPMukydTJOpXWncPOo+awxx73WmmhFzKf2joEHZi5rsJWpaf/9k="/>
          <p:cNvSpPr>
            <a:spLocks noChangeAspect="1" noChangeArrowheads="1"/>
          </p:cNvSpPr>
          <p:nvPr/>
        </p:nvSpPr>
        <p:spPr bwMode="auto">
          <a:xfrm>
            <a:off x="362268" y="11113"/>
            <a:ext cx="426720" cy="42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2177" tIns="61089" rIns="122177" bIns="61089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-1778" y="946478"/>
            <a:ext cx="9601199" cy="738924"/>
          </a:xfrm>
          <a:prstGeom prst="rect">
            <a:avLst/>
          </a:prstGeom>
          <a:noFill/>
        </p:spPr>
        <p:txBody>
          <a:bodyPr wrap="square" lIns="122177" tIns="61089" rIns="122177" bIns="61089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ARE YOU A FEMALE ENDURANCE RUNNER</a:t>
            </a:r>
            <a:r>
              <a:rPr lang="en-GB" sz="4000" b="1" dirty="0" smtClean="0">
                <a:solidFill>
                  <a:schemeClr val="bg1"/>
                </a:solidFill>
              </a:rPr>
              <a:t>?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-1779" y="882471"/>
            <a:ext cx="9619029" cy="640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77" tIns="61089" rIns="122177" bIns="61089"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903" y="11548683"/>
            <a:ext cx="9094341" cy="1108256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txBody>
          <a:bodyPr wrap="square" lIns="122177" tIns="61089" rIns="122177" bIns="61089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For further details please contact us at: idealrunningstudy@lboro.ac.uk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5238" y="7900718"/>
            <a:ext cx="9339628" cy="2884025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77" tIns="61089" rIns="122177" bIns="61089"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0502" y="7912968"/>
            <a:ext cx="9280151" cy="2893360"/>
          </a:xfrm>
          <a:prstGeom prst="rect">
            <a:avLst/>
          </a:prstGeom>
          <a:noFill/>
        </p:spPr>
        <p:txBody>
          <a:bodyPr wrap="square" lIns="122177" tIns="61089" rIns="122177" bIns="61089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What will you gain from taking part?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381802" indent="-381802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Physiological assessment (measurements of VO</a:t>
            </a:r>
            <a:r>
              <a:rPr lang="en-GB" sz="2800" baseline="-25000" dirty="0" smtClean="0">
                <a:solidFill>
                  <a:schemeClr val="bg1"/>
                </a:solidFill>
              </a:rPr>
              <a:t>2</a:t>
            </a:r>
            <a:r>
              <a:rPr lang="en-GB" sz="2800" dirty="0" smtClean="0">
                <a:solidFill>
                  <a:schemeClr val="bg1"/>
                </a:solidFill>
              </a:rPr>
              <a:t> max, running economy, lactate threshold and lactate </a:t>
            </a:r>
            <a:r>
              <a:rPr lang="en-GB" sz="2800" dirty="0" err="1" smtClean="0">
                <a:solidFill>
                  <a:schemeClr val="bg1"/>
                </a:solidFill>
              </a:rPr>
              <a:t>turnpoint</a:t>
            </a:r>
            <a:r>
              <a:rPr lang="en-GB" sz="2800" dirty="0" smtClean="0">
                <a:solidFill>
                  <a:schemeClr val="bg1"/>
                </a:solidFill>
              </a:rPr>
              <a:t>)</a:t>
            </a:r>
          </a:p>
          <a:p>
            <a:pPr marL="381802" indent="-381802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Biomechanical assessment</a:t>
            </a:r>
          </a:p>
          <a:p>
            <a:pPr marL="381802" indent="-381802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Details of body composition, flexibility and explosive power.</a:t>
            </a:r>
          </a:p>
        </p:txBody>
      </p:sp>
      <p:pic>
        <p:nvPicPr>
          <p:cNvPr id="1026" name="Picture 2" descr="C:\Users\psmib\AppData\Local\Microsoft\Windows\Temporary Internet Files\Content.Outlook\QBO6K4JN\BT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5" t="7919" r="15834" b="5539"/>
          <a:stretch/>
        </p:blipFill>
        <p:spPr bwMode="auto">
          <a:xfrm>
            <a:off x="208400" y="1888531"/>
            <a:ext cx="4924044" cy="580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8908" y="10873431"/>
            <a:ext cx="9067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You will also  be reimbursed £30 for your time/travel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32443" y="2872408"/>
            <a:ext cx="4524037" cy="3755135"/>
          </a:xfrm>
          <a:prstGeom prst="rect">
            <a:avLst/>
          </a:prstGeom>
          <a:noFill/>
        </p:spPr>
        <p:txBody>
          <a:bodyPr wrap="square" lIns="122177" tIns="61089" rIns="122177" bIns="61089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WE ARE LOOKING FOR </a:t>
            </a:r>
            <a:r>
              <a:rPr lang="en-GB" sz="2800" b="1" dirty="0" smtClean="0">
                <a:solidFill>
                  <a:schemeClr val="bg1"/>
                </a:solidFill>
              </a:rPr>
              <a:t>FEMALES WHOM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en-GB" sz="32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bg1"/>
                </a:solidFill>
              </a:rPr>
              <a:t>CAN RUN 10 km in 40 – 55 min,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bg1"/>
                </a:solidFill>
              </a:rPr>
              <a:t>Are Aged 18-40 years,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bg1"/>
                </a:solidFill>
              </a:rPr>
              <a:t>Have a BMI &lt;23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chemeClr val="bg1"/>
              </a:solidFill>
            </a:endParaRPr>
          </a:p>
          <a:p>
            <a:pPr algn="ctr"/>
            <a:endParaRPr lang="en-GB" sz="3200" b="1" dirty="0">
              <a:solidFill>
                <a:schemeClr val="bg1"/>
              </a:solidFill>
            </a:endParaRPr>
          </a:p>
          <a:p>
            <a:pPr algn="ctr"/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626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1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C04C6D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189</TotalTime>
  <Words>89</Words>
  <Application>Microsoft Office PowerPoint</Application>
  <PresentationFormat>A3 Paper (297x420 mm)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PowerPoint Presentation</vt:lpstr>
    </vt:vector>
  </TitlesOfParts>
  <Company>Loughborough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Staff/Research Student</dc:creator>
  <cp:lastModifiedBy>Staff/Research Student</cp:lastModifiedBy>
  <cp:revision>22</cp:revision>
  <cp:lastPrinted>2015-03-23T16:38:42Z</cp:lastPrinted>
  <dcterms:created xsi:type="dcterms:W3CDTF">2015-01-08T15:27:06Z</dcterms:created>
  <dcterms:modified xsi:type="dcterms:W3CDTF">2015-04-17T11:07:21Z</dcterms:modified>
</cp:coreProperties>
</file>